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80" r:id="rId6"/>
    <p:sldId id="259" r:id="rId7"/>
    <p:sldId id="278" r:id="rId8"/>
    <p:sldId id="266" r:id="rId9"/>
    <p:sldId id="260" r:id="rId10"/>
    <p:sldId id="261" r:id="rId11"/>
    <p:sldId id="262" r:id="rId12"/>
    <p:sldId id="263" r:id="rId13"/>
    <p:sldId id="264" r:id="rId14"/>
    <p:sldId id="268" r:id="rId15"/>
    <p:sldId id="281" r:id="rId16"/>
    <p:sldId id="279" r:id="rId17"/>
    <p:sldId id="265" r:id="rId18"/>
    <p:sldId id="271" r:id="rId19"/>
    <p:sldId id="273" r:id="rId20"/>
    <p:sldId id="275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FF9F"/>
    <a:srgbClr val="DCFF79"/>
    <a:srgbClr val="FFB469"/>
    <a:srgbClr val="D0FF4B"/>
    <a:srgbClr val="33CC33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82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84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34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1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55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3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060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2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93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26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5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92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5644" y="443711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Количество сотрудников, принявших участие в реализации программы: 15 человек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</a:t>
            </a:r>
            <a:r>
              <a:rPr lang="ru-RU" dirty="0"/>
              <a:t>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Детский сад «Рябинка»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Корпоративная программа</a:t>
            </a:r>
            <a:endParaRPr lang="ru-RU" sz="2800" b="1" dirty="0"/>
          </a:p>
          <a:p>
            <a:pPr algn="ctr"/>
            <a:r>
              <a:rPr lang="ru-RU" sz="2800" b="1" dirty="0" smtClean="0"/>
              <a:t>сохранения и укрепления </a:t>
            </a:r>
            <a:r>
              <a:rPr lang="ru-RU" sz="2800" b="1" dirty="0"/>
              <a:t>здоровья на рабочем </a:t>
            </a:r>
            <a:r>
              <a:rPr lang="ru-RU" sz="2800" b="1" dirty="0" smtClean="0"/>
              <a:t>месте «Наше здоровье в наших руках!»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745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Бичура, 2024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6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648" y="452747"/>
            <a:ext cx="5065842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ru-RU" b="1" dirty="0">
                <a:solidFill>
                  <a:prstClr val="black"/>
                </a:solidFill>
              </a:rPr>
              <a:t>Направление «Профилактика потребления табака» 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Были проведены следующие мероприятия:</a:t>
            </a:r>
            <a:endParaRPr lang="ru-RU" dirty="0"/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Лекция «Вред курения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/>
              <a:t>- </a:t>
            </a:r>
            <a:r>
              <a:rPr lang="ru-RU" dirty="0" smtClean="0"/>
              <a:t>Распространение среди сотрудников памяток </a:t>
            </a:r>
            <a:r>
              <a:rPr lang="ru-RU" dirty="0"/>
              <a:t>о вреде курения и способах преодоления зависимости от </a:t>
            </a:r>
            <a:r>
              <a:rPr lang="ru-RU" dirty="0" smtClean="0"/>
              <a:t>табака.</a:t>
            </a:r>
            <a:endParaRPr lang="ru-RU" dirty="0"/>
          </a:p>
          <a:p>
            <a:pPr>
              <a:lnSpc>
                <a:spcPts val="1700"/>
              </a:lnSpc>
            </a:pPr>
            <a:r>
              <a:rPr lang="ru-RU" dirty="0"/>
              <a:t>- Проведение акции «Отказ от табака» </a:t>
            </a:r>
            <a:r>
              <a:rPr lang="ru-RU" dirty="0" smtClean="0"/>
              <a:t>(обмен сигареты на яблоко).</a:t>
            </a:r>
            <a:endParaRPr lang="ru-RU" dirty="0"/>
          </a:p>
          <a:p>
            <a:pPr>
              <a:lnSpc>
                <a:spcPts val="1700"/>
              </a:lnSpc>
            </a:pPr>
            <a:r>
              <a:rPr lang="ru-RU" dirty="0"/>
              <a:t>- Контроль соблюдения полного запрета курения в помещениях и на территории </a:t>
            </a:r>
            <a:r>
              <a:rPr lang="ru-RU" dirty="0" smtClean="0"/>
              <a:t>учреждения </a:t>
            </a:r>
            <a:r>
              <a:rPr lang="ru-RU" dirty="0"/>
              <a:t>с применением штрафных санкций к </a:t>
            </a:r>
            <a:r>
              <a:rPr lang="ru-RU" dirty="0" smtClean="0"/>
              <a:t>курящим сотрудникам.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2333576" cy="3111294"/>
          </a:xfrm>
          <a:prstGeom prst="rect">
            <a:avLst/>
          </a:prstGeom>
          <a:noFill/>
          <a:ln w="38100">
            <a:solidFill>
              <a:srgbClr val="E6FF9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71480"/>
            <a:ext cx="3119044" cy="22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2024-10-16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2222137" cy="3143248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2822" b="-126"/>
          <a:stretch>
            <a:fillRect/>
          </a:stretch>
        </p:blipFill>
        <p:spPr bwMode="auto">
          <a:xfrm>
            <a:off x="5929322" y="3571876"/>
            <a:ext cx="2428892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9256" y="2928934"/>
            <a:ext cx="3429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начинайте курить!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вы курите  - БРОСАЙТЕ! 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0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214" y="476672"/>
            <a:ext cx="4517826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 smtClean="0"/>
              <a:t>Направление «Профилактика </a:t>
            </a:r>
            <a:r>
              <a:rPr lang="ru-RU" b="1" dirty="0"/>
              <a:t>потребления </a:t>
            </a:r>
            <a:r>
              <a:rPr lang="ru-RU" b="1" dirty="0" smtClean="0"/>
              <a:t>алкоголя» </a:t>
            </a:r>
            <a:endParaRPr lang="ru-RU" b="1" dirty="0"/>
          </a:p>
          <a:p>
            <a:pPr>
              <a:lnSpc>
                <a:spcPts val="1900"/>
              </a:lnSpc>
            </a:pPr>
            <a:r>
              <a:rPr lang="ru-RU" dirty="0"/>
              <a:t>Были проведены следующие мероприятия: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- </a:t>
            </a:r>
            <a:r>
              <a:rPr lang="ru-RU" dirty="0"/>
              <a:t>Лекция «15 доказанных фактов о вреде употребления алкоголя</a:t>
            </a:r>
            <a:r>
              <a:rPr lang="ru-RU" dirty="0" smtClean="0"/>
              <a:t>».</a:t>
            </a:r>
            <a:endParaRPr lang="ru-RU" dirty="0"/>
          </a:p>
          <a:p>
            <a:pPr>
              <a:lnSpc>
                <a:spcPts val="1900"/>
              </a:lnSpc>
            </a:pPr>
            <a:r>
              <a:rPr lang="ru-RU" dirty="0"/>
              <a:t>- Раздача </a:t>
            </a:r>
            <a:r>
              <a:rPr lang="ru-RU" dirty="0" smtClean="0"/>
              <a:t>аудит-тестов </a:t>
            </a:r>
            <a:r>
              <a:rPr lang="ru-RU" dirty="0"/>
              <a:t>оценки потребления алкоголя сотрудникам для самостоятельного прохождения и заключения выводов о необходимости принятия мер по снижению потребления </a:t>
            </a:r>
            <a:r>
              <a:rPr lang="ru-RU" dirty="0" smtClean="0"/>
              <a:t>алкоголя.</a:t>
            </a:r>
            <a:endParaRPr lang="ru-RU" dirty="0"/>
          </a:p>
          <a:p>
            <a:pPr>
              <a:lnSpc>
                <a:spcPts val="1900"/>
              </a:lnSpc>
            </a:pPr>
            <a:r>
              <a:rPr lang="ru-RU" dirty="0" smtClean="0"/>
              <a:t>- </a:t>
            </a:r>
            <a:r>
              <a:rPr lang="ru-RU" dirty="0"/>
              <a:t>Распространение  среди сотрудников памяток со способами сокращения потребление алкоголя.</a:t>
            </a:r>
          </a:p>
        </p:txBody>
      </p:sp>
      <p:pic>
        <p:nvPicPr>
          <p:cNvPr id="7178" name="Picture 10" descr="https://sun9-48.userapi.com/impg/7miAAZUX1rlzuuaZ8pBDCHlssiyhQ4a-JdZjsA/oNkXPJbV_BI.jpg?size=1620x2160&amp;quality=95&amp;sign=4ba3280174b96dbf550c4390a495fe0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786190"/>
            <a:ext cx="1970999" cy="2628000"/>
          </a:xfrm>
          <a:prstGeom prst="rect">
            <a:avLst/>
          </a:prstGeom>
          <a:noFill/>
          <a:ln w="3810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6" y="428604"/>
            <a:ext cx="3302025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home1\Desktop\IMG_20241017_131803_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857520" cy="214314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3120"/>
          <a:stretch>
            <a:fillRect/>
          </a:stretch>
        </p:blipFill>
        <p:spPr bwMode="auto">
          <a:xfrm>
            <a:off x="5643570" y="3286124"/>
            <a:ext cx="1981194" cy="203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6859" b="10000"/>
          <a:stretch>
            <a:fillRect/>
          </a:stretch>
        </p:blipFill>
        <p:spPr bwMode="auto">
          <a:xfrm>
            <a:off x="7643834" y="3286124"/>
            <a:ext cx="1095375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1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811" y="404664"/>
            <a:ext cx="801563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smtClean="0"/>
              <a:t>Направление «Сохранение </a:t>
            </a:r>
            <a:r>
              <a:rPr lang="ru-RU" b="1" dirty="0"/>
              <a:t>психологического здоровья и </a:t>
            </a:r>
            <a:r>
              <a:rPr lang="ru-RU" b="1" dirty="0" smtClean="0"/>
              <a:t>благополучия» 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/>
              <a:t>В рамках реализации данного направления были проведены различные мероприятия: психологические тренинги, лекции, </a:t>
            </a:r>
            <a:r>
              <a:rPr lang="ru-RU" sz="1600" dirty="0" err="1" smtClean="0"/>
              <a:t>арт-терапия</a:t>
            </a:r>
            <a:r>
              <a:rPr lang="ru-RU" sz="1600" dirty="0" smtClean="0"/>
              <a:t> и т.д. Также </a:t>
            </a:r>
            <a:r>
              <a:rPr lang="ru-RU" sz="1600" dirty="0"/>
              <a:t>будет проведена </a:t>
            </a:r>
            <a:r>
              <a:rPr lang="ru-RU" sz="1600" dirty="0" err="1" smtClean="0"/>
              <a:t>сказкотерапия</a:t>
            </a:r>
            <a:r>
              <a:rPr lang="ru-RU" sz="1600" dirty="0" smtClean="0"/>
              <a:t> «Развитие </a:t>
            </a:r>
            <a:r>
              <a:rPr lang="ru-RU" sz="1600" dirty="0"/>
              <a:t>самопознания через психологическую сказку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3500438"/>
            <a:ext cx="2007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Тренинг </a:t>
            </a:r>
            <a:r>
              <a:rPr lang="ru-RU" sz="1400" dirty="0">
                <a:solidFill>
                  <a:prstClr val="black"/>
                </a:solidFill>
              </a:rPr>
              <a:t>«Позволь себе быть счастливым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Тренинг </a:t>
            </a:r>
            <a:r>
              <a:rPr lang="ru-RU" sz="1400" dirty="0">
                <a:solidFill>
                  <a:prstClr val="black"/>
                </a:solidFill>
              </a:rPr>
              <a:t>на сплочение </a:t>
            </a:r>
            <a:r>
              <a:rPr lang="ru-RU" sz="1400" dirty="0" smtClean="0">
                <a:solidFill>
                  <a:prstClr val="black"/>
                </a:solidFill>
              </a:rPr>
              <a:t>коллектива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500702"/>
            <a:ext cx="2055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Танцевально-двигательная терапия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643578"/>
            <a:ext cx="2007119" cy="86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Тренинг </a:t>
            </a:r>
            <a:r>
              <a:rPr lang="ru-RU" sz="1400" dirty="0">
                <a:solidFill>
                  <a:prstClr val="black"/>
                </a:solidFill>
              </a:rPr>
              <a:t>по профилактике и преодолению синдрома профессионального </a:t>
            </a:r>
            <a:r>
              <a:rPr lang="ru-RU" sz="1400" dirty="0" smtClean="0">
                <a:solidFill>
                  <a:prstClr val="black"/>
                </a:solidFill>
              </a:rPr>
              <a:t>выгорания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214686"/>
            <a:ext cx="4062050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ru-RU" sz="1400" dirty="0" err="1" smtClean="0">
                <a:solidFill>
                  <a:prstClr val="black"/>
                </a:solidFill>
              </a:rPr>
              <a:t>Арт-терапия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home1\Desktop\IMG_20241017_131939_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285984" cy="1714488"/>
          </a:xfrm>
          <a:prstGeom prst="rect">
            <a:avLst/>
          </a:prstGeom>
          <a:noFill/>
        </p:spPr>
      </p:pic>
      <p:pic>
        <p:nvPicPr>
          <p:cNvPr id="1027" name="Picture 3" descr="C:\Users\home1\Desktop\Здоровье\IMG_20241017_131119_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2286016" cy="1714512"/>
          </a:xfrm>
          <a:prstGeom prst="rect">
            <a:avLst/>
          </a:prstGeom>
          <a:noFill/>
        </p:spPr>
      </p:pic>
      <p:pic>
        <p:nvPicPr>
          <p:cNvPr id="3" name="Picture 4" descr="C:\Users\home1\Desktop\IMG_20241017_132357_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357298"/>
            <a:ext cx="2809896" cy="2107422"/>
          </a:xfrm>
          <a:prstGeom prst="rect">
            <a:avLst/>
          </a:prstGeom>
          <a:noFill/>
        </p:spPr>
      </p:pic>
      <p:pic>
        <p:nvPicPr>
          <p:cNvPr id="1029" name="Picture 5" descr="C:\Users\home1\Desktop\IMG_20241017_132249_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2381266" cy="1785950"/>
          </a:xfrm>
          <a:prstGeom prst="rect">
            <a:avLst/>
          </a:prstGeom>
          <a:noFill/>
        </p:spPr>
      </p:pic>
      <p:pic>
        <p:nvPicPr>
          <p:cNvPr id="13" name="Picture 6" descr="C:\Users\home1\Desktop\IMG_20241017_132545_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643314"/>
            <a:ext cx="2667019" cy="2000264"/>
          </a:xfrm>
          <a:prstGeom prst="rect">
            <a:avLst/>
          </a:prstGeom>
          <a:noFill/>
        </p:spPr>
      </p:pic>
      <p:pic>
        <p:nvPicPr>
          <p:cNvPr id="1031" name="Picture 7" descr="C:\Users\home1\Desktop\IMG_20241017_131327_5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929066"/>
            <a:ext cx="2714612" cy="203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5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59" y="404664"/>
            <a:ext cx="8136905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 smtClean="0"/>
              <a:t>Направление «Профилактика заболеваний»</a:t>
            </a:r>
            <a:endParaRPr lang="ru-RU" b="1" dirty="0"/>
          </a:p>
          <a:p>
            <a:pPr algn="ctr">
              <a:lnSpc>
                <a:spcPts val="1900"/>
              </a:lnSpc>
            </a:pPr>
            <a:r>
              <a:rPr lang="ru-RU" dirty="0" smtClean="0"/>
              <a:t>При реализации данного направления были проведены лекции «</a:t>
            </a:r>
            <a:r>
              <a:rPr lang="ru-RU" dirty="0"/>
              <a:t>Витамины, их значение и влияние на организм</a:t>
            </a:r>
            <a:r>
              <a:rPr lang="ru-RU" dirty="0" smtClean="0"/>
              <a:t>», «Иммунитет человека» и распространены памятки </a:t>
            </a:r>
            <a:r>
              <a:rPr lang="ru-RU" dirty="0"/>
              <a:t>«Держи своё давление под контролем</a:t>
            </a:r>
            <a:r>
              <a:rPr lang="ru-RU" dirty="0" smtClean="0"/>
              <a:t>», «Профилактика </a:t>
            </a:r>
            <a:r>
              <a:rPr lang="ru-RU" dirty="0"/>
              <a:t>инфекционных заболеваний</a:t>
            </a:r>
            <a:r>
              <a:rPr lang="ru-RU" dirty="0" smtClean="0"/>
              <a:t>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786322"/>
            <a:ext cx="2095624" cy="1482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1" y="4786322"/>
            <a:ext cx="2086551" cy="147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643446"/>
            <a:ext cx="1500197" cy="1505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742" b="67222"/>
          <a:stretch/>
        </p:blipFill>
        <p:spPr>
          <a:xfrm>
            <a:off x="357158" y="3071810"/>
            <a:ext cx="1571636" cy="1479062"/>
          </a:xfrm>
          <a:prstGeom prst="rect">
            <a:avLst/>
          </a:prstGeom>
        </p:spPr>
      </p:pic>
      <p:pic>
        <p:nvPicPr>
          <p:cNvPr id="3074" name="Picture 2" descr="C:\Users\home1\Downloads\IMG_20241016_135227_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785926"/>
            <a:ext cx="2089562" cy="2786082"/>
          </a:xfrm>
          <a:prstGeom prst="rect">
            <a:avLst/>
          </a:prstGeom>
          <a:noFill/>
        </p:spPr>
      </p:pic>
      <p:pic>
        <p:nvPicPr>
          <p:cNvPr id="3075" name="Picture 3" descr="C:\Users\home1\Desktop\Новая папка\IMG_20241010_084157_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785926"/>
            <a:ext cx="2064604" cy="2752805"/>
          </a:xfrm>
          <a:prstGeom prst="rect">
            <a:avLst/>
          </a:prstGeom>
          <a:noFill/>
        </p:spPr>
      </p:pic>
      <p:pic>
        <p:nvPicPr>
          <p:cNvPr id="3078" name="Picture 6" descr="C:\Users\home1\Desktop\Новая папка\20241016_0919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785926"/>
            <a:ext cx="2490304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838" y="453391"/>
            <a:ext cx="8054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В период реализации Программы сотрудники детского сада прошли ежегодный медицинский осмотр, диспансеризацию, вакцинацию для профилактики гриппа и кори, а также обучение по Программе «Оказание первой помощи пострадавшим».</a:t>
            </a:r>
            <a:endParaRPr lang="ru-RU" dirty="0"/>
          </a:p>
        </p:txBody>
      </p:sp>
      <p:pic>
        <p:nvPicPr>
          <p:cNvPr id="11" name="Picture 4" descr="C:\Users\home1\Desktop\Новая папка\IMG_20241010_085051_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071702" cy="2762269"/>
          </a:xfrm>
          <a:prstGeom prst="rect">
            <a:avLst/>
          </a:prstGeom>
          <a:noFill/>
        </p:spPr>
      </p:pic>
      <p:pic>
        <p:nvPicPr>
          <p:cNvPr id="20" name="Picture 5" descr="C:\Users\home1\Desktop\Новая папка\IMG_20241010_084721_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214422"/>
            <a:ext cx="2089562" cy="2786082"/>
          </a:xfrm>
          <a:prstGeom prst="rect">
            <a:avLst/>
          </a:prstGeom>
          <a:noFill/>
        </p:spPr>
      </p:pic>
      <p:pic>
        <p:nvPicPr>
          <p:cNvPr id="4098" name="Picture 2" descr="C:\Users\home1\Downloads\IMG_20241016_141007_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2035982" cy="2714644"/>
          </a:xfrm>
          <a:prstGeom prst="rect">
            <a:avLst/>
          </a:prstGeom>
          <a:noFill/>
        </p:spPr>
      </p:pic>
      <p:pic>
        <p:nvPicPr>
          <p:cNvPr id="4099" name="Picture 3" descr="C:\Users\home1\Desktop\Новая папка\20241016_09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428736"/>
            <a:ext cx="1714512" cy="2286017"/>
          </a:xfrm>
          <a:prstGeom prst="rect">
            <a:avLst/>
          </a:prstGeom>
          <a:noFill/>
        </p:spPr>
      </p:pic>
      <p:pic>
        <p:nvPicPr>
          <p:cNvPr id="4100" name="Picture 4" descr="C:\Users\home1\Downloads\IMG_20241016_143455_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6190"/>
            <a:ext cx="208956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0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1\Downloads\20241016_143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643206" cy="3524275"/>
          </a:xfrm>
          <a:prstGeom prst="rect">
            <a:avLst/>
          </a:prstGeom>
          <a:noFill/>
        </p:spPr>
      </p:pic>
      <p:pic>
        <p:nvPicPr>
          <p:cNvPr id="5123" name="Picture 3" descr="C:\Users\home1\Downloads\20241016_14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589610" cy="345281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4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Когда первая помощь в наших руках</a:t>
            </a:r>
            <a:endParaRPr lang="ru-RU" sz="1800" b="1" dirty="0"/>
          </a:p>
        </p:txBody>
      </p:sp>
      <p:pic>
        <p:nvPicPr>
          <p:cNvPr id="5124" name="Picture 4" descr="C:\Users\home1\Downloads\IMG_20241016_144902_2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2928958" cy="3905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703" y="332656"/>
            <a:ext cx="792088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ДОУ есть медицинский кабинет, в котором можно измерить давление, провести антропометрические измерения, проверить зрение с помощью специальной доски, измерить температуру тела и получить первую медицинскую помощь.</a:t>
            </a:r>
          </a:p>
        </p:txBody>
      </p:sp>
      <p:pic>
        <p:nvPicPr>
          <p:cNvPr id="6147" name="Picture 3" descr="C:\Users\home1\Desktop\Новая папка\IMG_20241010_084318_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1928826" cy="2571768"/>
          </a:xfrm>
          <a:prstGeom prst="rect">
            <a:avLst/>
          </a:prstGeom>
          <a:noFill/>
        </p:spPr>
      </p:pic>
      <p:pic>
        <p:nvPicPr>
          <p:cNvPr id="6149" name="Picture 5" descr="C:\Users\home1\Desktop\Новая папка\IMG_20241010_084349_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2071702" cy="2762270"/>
          </a:xfrm>
          <a:prstGeom prst="rect">
            <a:avLst/>
          </a:prstGeom>
          <a:noFill/>
        </p:spPr>
      </p:pic>
      <p:pic>
        <p:nvPicPr>
          <p:cNvPr id="6150" name="Picture 6" descr="C:\Users\home1\Desktop\Новая папка\IMG_20241010_085619_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00108"/>
            <a:ext cx="2000264" cy="2667018"/>
          </a:xfrm>
          <a:prstGeom prst="rect">
            <a:avLst/>
          </a:prstGeom>
          <a:noFill/>
        </p:spPr>
      </p:pic>
      <p:pic>
        <p:nvPicPr>
          <p:cNvPr id="6151" name="Picture 7" descr="C:\Users\home1\Desktop\Новая папка\IMG_20241010_085700_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762378"/>
            <a:ext cx="2071702" cy="2762270"/>
          </a:xfrm>
          <a:prstGeom prst="rect">
            <a:avLst/>
          </a:prstGeom>
          <a:noFill/>
        </p:spPr>
      </p:pic>
      <p:pic>
        <p:nvPicPr>
          <p:cNvPr id="6152" name="Picture 8" descr="C:\Users\home1\Desktop\Новая папка (2)\IMG_20241010_084100_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14752"/>
            <a:ext cx="2107422" cy="28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40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4" y="1357298"/>
            <a:ext cx="2889272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2714643" cy="20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160" y="332656"/>
            <a:ext cx="8142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Направление «Гигиена зрения»</a:t>
            </a:r>
            <a:endParaRPr lang="ru-RU" b="1" dirty="0"/>
          </a:p>
          <a:p>
            <a:pPr algn="ctr"/>
            <a:r>
              <a:rPr lang="ru-RU" dirty="0" smtClean="0"/>
              <a:t>В рамках реализации данного направления были распространены </a:t>
            </a:r>
            <a:r>
              <a:rPr lang="ru-RU" dirty="0"/>
              <a:t>б</a:t>
            </a:r>
            <a:r>
              <a:rPr lang="ru-RU" dirty="0" smtClean="0"/>
              <a:t>уклеты </a:t>
            </a:r>
            <a:r>
              <a:rPr lang="ru-RU" dirty="0"/>
              <a:t>«Гигиена зрения</a:t>
            </a:r>
            <a:r>
              <a:rPr lang="ru-RU" dirty="0" smtClean="0"/>
              <a:t>» и памятки</a:t>
            </a:r>
            <a:r>
              <a:rPr lang="ru-RU" dirty="0"/>
              <a:t> </a:t>
            </a:r>
            <a:r>
              <a:rPr lang="ru-RU" dirty="0" smtClean="0"/>
              <a:t>с разминкой </a:t>
            </a:r>
            <a:r>
              <a:rPr lang="ru-RU" dirty="0"/>
              <a:t>для глаз.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home1\Downloads\IMG_20241016_150403_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2714644" cy="361952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3251"/>
          <a:stretch>
            <a:fillRect/>
          </a:stretch>
        </p:blipFill>
        <p:spPr bwMode="auto">
          <a:xfrm>
            <a:off x="285720" y="3857628"/>
            <a:ext cx="1938334" cy="20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6300" b="17550"/>
          <a:stretch>
            <a:fillRect/>
          </a:stretch>
        </p:blipFill>
        <p:spPr bwMode="auto">
          <a:xfrm>
            <a:off x="2143108" y="3857628"/>
            <a:ext cx="914400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4031"/>
          <a:stretch>
            <a:fillRect/>
          </a:stretch>
        </p:blipFill>
        <p:spPr bwMode="auto">
          <a:xfrm>
            <a:off x="5929322" y="3714752"/>
            <a:ext cx="1900234" cy="198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5281" b="14762"/>
          <a:stretch>
            <a:fillRect/>
          </a:stretch>
        </p:blipFill>
        <p:spPr bwMode="auto">
          <a:xfrm>
            <a:off x="7858148" y="3714752"/>
            <a:ext cx="92869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56050"/>
            <a:ext cx="820891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dirty="0" smtClean="0"/>
              <a:t>Разработан и создан стенд «Если хочешь быть здоров!», включающий информационные блоки, соответствующие направлениям Программы.</a:t>
            </a:r>
          </a:p>
          <a:p>
            <a:pPr algn="ctr">
              <a:lnSpc>
                <a:spcPts val="1700"/>
              </a:lnSpc>
            </a:pPr>
            <a:r>
              <a:rPr lang="ru-RU" dirty="0" smtClean="0"/>
              <a:t>Информация на стенде периодически обновляется.  </a:t>
            </a:r>
            <a:endParaRPr lang="ru-RU" dirty="0"/>
          </a:p>
        </p:txBody>
      </p:sp>
      <p:pic>
        <p:nvPicPr>
          <p:cNvPr id="1026" name="Picture 2" descr="https://sun9-1.userapi.com/impg/qPM2mWdepv3q7WwvSzEX1VMX29pr7i7qIqi9FA/Cl0zTFVUwlI.jpg?size=2560x1920&amp;quality=95&amp;sign=45e51bc4922bd20c2cc792643c598a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77620"/>
            <a:ext cx="3120000" cy="2340000"/>
          </a:xfrm>
          <a:prstGeom prst="rect">
            <a:avLst/>
          </a:prstGeom>
          <a:noFill/>
          <a:ln w="5715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9.userapi.com/impg/7s0mfAJFpkFebT-81hgbpiQ-4elKb4W3HyBGyQ/GMrIFmhWRrw.jpg?size=2560x1920&amp;quality=95&amp;sign=9747a8b1845d1cb2ab37228973231a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7018"/>
            <a:ext cx="3120000" cy="2340000"/>
          </a:xfrm>
          <a:prstGeom prst="rect">
            <a:avLst/>
          </a:prstGeom>
          <a:noFill/>
          <a:ln w="5715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2.userapi.com/impg/fMbDL-tKHyONpDkZxESu5JAyxMz_bus9JH5tnQ/I29CwDQn7Fg.jpg?size=2560x1920&amp;quality=95&amp;sign=7ff90edbddb4b6e36710d1a4b352f0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33533"/>
            <a:ext cx="3120000" cy="2340000"/>
          </a:xfrm>
          <a:prstGeom prst="rect">
            <a:avLst/>
          </a:prstGeom>
          <a:noFill/>
          <a:ln w="5715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6.userapi.com/impg/vIvCTuIiwy_JsLp5zD4oNGuhG9Ah0S3ZElH29g/o3wnuuGUywQ.jpg?size=2560x1920&amp;quality=95&amp;sign=f43d2575924327adc098d2dd17149f8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7620"/>
            <a:ext cx="3120001" cy="2340000"/>
          </a:xfrm>
          <a:prstGeom prst="rect">
            <a:avLst/>
          </a:prstGeom>
          <a:noFill/>
          <a:ln w="5715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404664"/>
            <a:ext cx="4824537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/>
              <a:t>С 9 по 13 сентября в детском саду проходила </a:t>
            </a:r>
            <a:r>
              <a:rPr lang="ru-RU" sz="1600" dirty="0"/>
              <a:t>неделя, посвящённая </a:t>
            </a:r>
            <a:r>
              <a:rPr lang="ru-RU" sz="1600" dirty="0" smtClean="0"/>
              <a:t>охране труда</a:t>
            </a:r>
            <a:r>
              <a:rPr lang="ru-RU" sz="1600" dirty="0"/>
              <a:t>.</a:t>
            </a:r>
            <a:endParaRPr lang="ru-RU" sz="1600" dirty="0" smtClean="0"/>
          </a:p>
          <a:p>
            <a:pPr>
              <a:lnSpc>
                <a:spcPts val="15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учреждении ежедневно проводится </a:t>
            </a:r>
            <a:r>
              <a:rPr lang="ru-RU" sz="1600" dirty="0" smtClean="0"/>
              <a:t>термометрия.</a:t>
            </a:r>
            <a:endParaRPr lang="ru-RU" sz="1600" dirty="0"/>
          </a:p>
          <a:p>
            <a:pPr eaLnBrk="0" hangingPunct="0">
              <a:lnSpc>
                <a:spcPts val="1500"/>
              </a:lnSpc>
            </a:pPr>
            <a:r>
              <a:rPr lang="ru-RU" sz="1600" dirty="0" smtClean="0"/>
              <a:t>Согласно </a:t>
            </a:r>
            <a:r>
              <a:rPr lang="ru-RU" sz="1600" dirty="0"/>
              <a:t>графику проводятся инструктажи для работников по </a:t>
            </a:r>
            <a:r>
              <a:rPr lang="ru-RU" sz="1600" dirty="0" smtClean="0"/>
              <a:t>охране </a:t>
            </a:r>
            <a:r>
              <a:rPr lang="ru-RU" sz="1600" dirty="0"/>
              <a:t>труда. </a:t>
            </a:r>
          </a:p>
          <a:p>
            <a:pPr eaLnBrk="0" hangingPunct="0">
              <a:lnSpc>
                <a:spcPts val="1500"/>
              </a:lnSpc>
            </a:pPr>
            <a:r>
              <a:rPr lang="ru-RU" sz="1600" dirty="0" smtClean="0"/>
              <a:t>Разработаны </a:t>
            </a:r>
            <a:r>
              <a:rPr lang="ru-RU" sz="1600" dirty="0"/>
              <a:t>буклеты по охране труда. </a:t>
            </a:r>
            <a:endParaRPr lang="ru-RU" sz="1600" dirty="0" smtClean="0"/>
          </a:p>
          <a:p>
            <a:pPr eaLnBrk="0" hangingPunct="0">
              <a:lnSpc>
                <a:spcPts val="1500"/>
              </a:lnSpc>
            </a:pPr>
            <a:r>
              <a:rPr lang="ru-RU" sz="1600" dirty="0" smtClean="0"/>
              <a:t>Проведен  опрос сотрудников об обеспечении безопасных условий труда в ДОУ.</a:t>
            </a:r>
          </a:p>
          <a:p>
            <a:pPr eaLnBrk="0" hangingPunct="0">
              <a:lnSpc>
                <a:spcPts val="1500"/>
              </a:lnSpc>
            </a:pPr>
            <a:r>
              <a:rPr lang="ru-RU" sz="1600" dirty="0" smtClean="0"/>
              <a:t>Использовали </a:t>
            </a:r>
            <a:r>
              <a:rPr lang="ru-RU" sz="1600" dirty="0"/>
              <a:t>возможности </a:t>
            </a:r>
            <a:r>
              <a:rPr lang="ru-RU" sz="1600" dirty="0" err="1"/>
              <a:t>интернет-ресурсов</a:t>
            </a:r>
            <a:r>
              <a:rPr lang="ru-RU" sz="1600" dirty="0"/>
              <a:t> и средств массовой информации по пропаганде и обсуждению профилактической работы в коллективе по формированию навыков безопасного труда.</a:t>
            </a:r>
          </a:p>
          <a:p>
            <a:pPr eaLnBrk="0" hangingPunct="0">
              <a:lnSpc>
                <a:spcPts val="1500"/>
              </a:lnSpc>
            </a:pPr>
            <a:r>
              <a:rPr lang="ru-RU" sz="1600" dirty="0" smtClean="0"/>
              <a:t>Обновлен </a:t>
            </a:r>
            <a:r>
              <a:rPr lang="ru-RU" sz="1600" dirty="0"/>
              <a:t>стенд «Охрана труда</a:t>
            </a:r>
            <a:r>
              <a:rPr lang="ru-RU" sz="1600" dirty="0" smtClean="0"/>
              <a:t>»</a:t>
            </a:r>
          </a:p>
        </p:txBody>
      </p:sp>
      <p:pic>
        <p:nvPicPr>
          <p:cNvPr id="5122" name="Picture 2" descr="https://sun9-24.userapi.com/impg/rahWYiHizF7-T6h2dA6I0rTQysMAy1h7o9pWPw/SYK8V_isJko.jpg?size=2560x1920&amp;quality=95&amp;sign=990767bab38e33b1691f4ba57307bb7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89" y="470865"/>
            <a:ext cx="3024337" cy="2268253"/>
          </a:xfrm>
          <a:prstGeom prst="rect">
            <a:avLst/>
          </a:prstGeom>
          <a:noFill/>
          <a:ln w="5715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ome1\Downloads\IMG_20241016_151718_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2518190" cy="3357586"/>
          </a:xfrm>
          <a:prstGeom prst="rect">
            <a:avLst/>
          </a:prstGeom>
          <a:noFill/>
        </p:spPr>
      </p:pic>
      <p:pic>
        <p:nvPicPr>
          <p:cNvPr id="8195" name="Picture 3" descr="C:\Users\home1\Downloads\IMG_20241016_152212_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000372"/>
            <a:ext cx="2643206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16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4626479"/>
              </p:ext>
            </p:extLst>
          </p:nvPr>
        </p:nvGraphicFramePr>
        <p:xfrm>
          <a:off x="323528" y="620688"/>
          <a:ext cx="8568952" cy="5904658"/>
        </p:xfrm>
        <a:graphic>
          <a:graphicData uri="http://schemas.openxmlformats.org/drawingml/2006/table">
            <a:tbl>
              <a:tblPr firstRow="1" firstCol="1" bandRow="1"/>
              <a:tblGrid>
                <a:gridCol w="1904754"/>
                <a:gridCol w="6664198"/>
              </a:tblGrid>
              <a:tr h="36910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программы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«Наше здоровье в наших руках!»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10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Автор программы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Музыкальный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руководитель: Пантелеева Татьяна Ивановна</a:t>
                      </a:r>
                      <a:endParaRPr lang="ru-RU" sz="1400" dirty="0" smtClean="0"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Ответственный по ОТ: Афанасьева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Надежда Григорьевна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6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Территория реализации программы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Бичурский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район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, село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Бичура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771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Учреждение, реализующее программу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Муниципальное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автономное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дошкольное 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образовательное учреждение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                                   Детский сад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«Рябинка»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6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Руководитель программы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Заведующий: Никонова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Наталья Ильинична</a:t>
                      </a:r>
                      <a:endParaRPr lang="ru-RU" sz="1400" dirty="0" smtClean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8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Целевая группа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отрудники МАДОУ Детский 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сад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«Рябинка»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308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Сроки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Сентябрь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- ноябрь 2024 г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1543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Формы и методы работы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Формы работы: индивидуальная и групповая.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Методы работы: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. Исследовательские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: анкетирование, тестирование, наблюдение.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. Практические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: лекции, конкурсы, тренинги, медицинские осмотры, спортивные соревнования, распространение  теоретических материалов, проведение физических активностей, терапии.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 3</a:t>
                      </a:r>
                      <a:r>
                        <a:rPr lang="ru-RU" sz="1400" dirty="0" smtClean="0">
                          <a:effectLst/>
                          <a:latin typeface="Times New Roman"/>
                          <a:cs typeface="Times New Roman"/>
                        </a:rPr>
                        <a:t>. Аналитические</a:t>
                      </a: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: анализ и оценка результатов анкетирования.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981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Ресурсы	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Кадровые: специалисты, которые будут задействованы в работе по реализации программы. 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Материально-технические: спортивная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площадка,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медицинский кабинет, стенды, буклеты, лекционные материалы. 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Информационные: сеть «Интернет», социальные сети, электронная почта, телефонная связь.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928" marR="46928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5720" y="214290"/>
            <a:ext cx="85689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Паспорт программы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295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76672"/>
            <a:ext cx="81758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Оценка эффективности реализации мероприятий программы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оценки эффективности Программы разработаны критерии эффективности: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отзывы сотрудников (удовлетворенность/положительная оценка);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внедрение социальных технологий/ моделей/ методик;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развитие взаимодействия с социальными партнерами, в т.ч. заключение договоров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дальнейшее сотрудничество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динамика участия сотрудников в оздоровительных и корпоративных мероприятиях, направленных на формирование здорового образа жизни, доступность и актуальность информирования сотрудников.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основании анализа полученных показателей Программа указывает основные стратегические направления становления здорового образа жизни, обеспечивающие позитивную динамику развития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среды учреждения, положительную динамику отказа от вредных привычек.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home1\Desktop\Здоровье\IMG_20241017_132703_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567" y="3857628"/>
            <a:ext cx="3452837" cy="2589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35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21495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Спасибо за внимание! </a:t>
            </a:r>
            <a:endParaRPr lang="ru-RU" sz="6600" dirty="0"/>
          </a:p>
        </p:txBody>
      </p:sp>
      <p:pic>
        <p:nvPicPr>
          <p:cNvPr id="3074" name="Picture 2" descr="https://avatars.mds.yandex.net/i?id=46be0d9216154df753469fe2717707c56345be20-403396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786478" cy="424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2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0702253"/>
              </p:ext>
            </p:extLst>
          </p:nvPr>
        </p:nvGraphicFramePr>
        <p:xfrm>
          <a:off x="323528" y="332655"/>
          <a:ext cx="8568952" cy="6215178"/>
        </p:xfrm>
        <a:graphic>
          <a:graphicData uri="http://schemas.openxmlformats.org/drawingml/2006/table">
            <a:tbl>
              <a:tblPr firstRow="1" firstCol="1" bandRow="1"/>
              <a:tblGrid>
                <a:gridCol w="1345538"/>
                <a:gridCol w="7223414"/>
              </a:tblGrid>
              <a:tr h="85817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Актуальность проблемы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Актуальность внедрения Программы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«Наше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cs typeface="Times New Roman"/>
                        </a:rPr>
                        <a:t> здоровье в наших руках!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»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обусловлена всеобщей необходимостью поддержки здоровья и тем, что сотрудники проводят большое количество времени на рабочем месте и не уделяют должного внимания своему здоровью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. Д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ля устранения факторов риска развития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заболеваний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мероприятия по сохранению и укреплению здоровья можно проводить ежедневно на рабочем месте.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27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Цель программы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Устранение факторов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риска,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влияющих на сохранение и укрепление здоровья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посредством реализации оздоровительных мероприятий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месте работы.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34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 программы 	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Повысить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 сотрудников к здоровому образу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жизни.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Обеспечить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 и комфортность условий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Осуществлять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образовательную и просветительскую деятельность, направленную на формирование знаний о здоровом образе жизни и выполняющую функцию мотивации.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Повысить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физической активности сотрудников за счёт формирования понимания важности такой активности и проведения спортивных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Осуществлять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 исполнения Приказа «О запрете курения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здании и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территории ДОУ»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Снизить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вредных привычек сотрудников ДОУ.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Создать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благоприятный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социально-психологический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климат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коллективе.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Обеспечить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психологическую и физическую устойчивость работников, профилактику эмоционального выгорания.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Реализовать мероприятия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профилактике заболеваний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63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Ожидаемые результаты	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Укрепление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здоровья сотрудников.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Повышение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количества сотрудников, придерживающихся правильного питания.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Повышение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физической активности сотрудников.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Снижение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заболеваемости сотрудников.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Отказ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от вредных привычек.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Сохранение благоприятного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социально-психологического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климата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в коллективе.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7. Снижение эмоционального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выгорания.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Увеличение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продолжительности жизни сотрудников.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Изменение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отношения сотрудников к своему здоровью.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Повышение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медицинской активности сотрудников.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144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cs typeface="Times New Roman"/>
                        </a:rPr>
                        <a:t>Направления </a:t>
                      </a:r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Здоровое питание.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Повышение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физической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активности.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Профилактика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потребления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табака.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Профилактика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потребления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алкоголя.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Сохранение </a:t>
                      </a: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психологического здоровья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благополучия.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Профилактика заболеваний.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effectLst/>
                          <a:latin typeface="Times New Roman"/>
                          <a:cs typeface="Times New Roman"/>
                        </a:rPr>
                        <a:t>. Гигиена зрения.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4657" marR="24657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68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513" y="692696"/>
            <a:ext cx="8574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первый день реализации корпоративной Программы сохранения и укрепления здоровья на рабочем месте «Наше здоровье в наших руках!» была проведена вводная лекция, на которой коллектив детского сада был ознакомлен с содержанием Программы, обоснованием актуальности, целью, задачами, ожидаемыми результатами, механизмами </a:t>
            </a:r>
            <a:r>
              <a:rPr lang="ru-RU" dirty="0"/>
              <a:t>и </a:t>
            </a:r>
            <a:r>
              <a:rPr lang="ru-RU" dirty="0" smtClean="0"/>
              <a:t>направлениями реализации. После чего была показана презентация о важности укрепления здоровья в общем и относительно каждого направления программы в отдельности. В конце лекции сотрудникам было предложено вытянуть из коробочки листочек с цитатой-мотивацией к началу становления на путь здорового образа жизни.</a:t>
            </a:r>
            <a:endParaRPr lang="ru-RU" dirty="0"/>
          </a:p>
        </p:txBody>
      </p:sp>
      <p:pic>
        <p:nvPicPr>
          <p:cNvPr id="1026" name="Picture 2" descr="C:\Users\home1\Desktop\Новая папка\20241016_090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321844"/>
            <a:ext cx="4048151" cy="3036114"/>
          </a:xfrm>
          <a:prstGeom prst="rect">
            <a:avLst/>
          </a:prstGeom>
          <a:noFill/>
        </p:spPr>
      </p:pic>
      <p:pic>
        <p:nvPicPr>
          <p:cNvPr id="1027" name="Picture 3" descr="C:\Users\home1\Desktop\Новая папка\20241016_09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2" y="3286124"/>
            <a:ext cx="4095780" cy="307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0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 здоровом теле – здоровый дух!</a:t>
            </a:r>
            <a:endParaRPr lang="ru-RU" sz="2800" b="1" dirty="0"/>
          </a:p>
        </p:txBody>
      </p:sp>
      <p:pic>
        <p:nvPicPr>
          <p:cNvPr id="2050" name="Picture 2" descr="C:\Users\home1\Desktop\Новая папка\20241016_0918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453473" cy="3340105"/>
          </a:xfrm>
          <a:prstGeom prst="rect">
            <a:avLst/>
          </a:prstGeom>
          <a:noFill/>
        </p:spPr>
      </p:pic>
      <p:pic>
        <p:nvPicPr>
          <p:cNvPr id="2051" name="Picture 3" descr="C:\Users\home1\Desktop\Новая папка\20241016_091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71966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424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Направление «Здоровое питание»</a:t>
            </a:r>
          </a:p>
          <a:p>
            <a:pPr algn="ctr"/>
            <a:r>
              <a:rPr lang="ru-RU" sz="1600" dirty="0" smtClean="0"/>
              <a:t>При реализации данного направления были проведены лекции </a:t>
            </a:r>
            <a:r>
              <a:rPr lang="ru-RU" sz="1600" dirty="0" smtClean="0">
                <a:solidFill>
                  <a:prstClr val="black"/>
                </a:solidFill>
              </a:rPr>
              <a:t>«Основы </a:t>
            </a:r>
            <a:r>
              <a:rPr lang="ru-RU" sz="1600" dirty="0">
                <a:solidFill>
                  <a:prstClr val="black"/>
                </a:solidFill>
              </a:rPr>
              <a:t>здорового питания</a:t>
            </a:r>
            <a:r>
              <a:rPr lang="ru-RU" sz="1600" dirty="0" smtClean="0">
                <a:solidFill>
                  <a:prstClr val="black"/>
                </a:solidFill>
              </a:rPr>
              <a:t>» и </a:t>
            </a:r>
            <a:r>
              <a:rPr lang="ru-RU" sz="1600" dirty="0"/>
              <a:t>«Баланс углеводов, жиров, белков, витаминов и минералов</a:t>
            </a:r>
            <a:r>
              <a:rPr lang="ru-RU" sz="1600" dirty="0" smtClean="0"/>
              <a:t>», распространены памятки по правильному питанию и  раздаточные </a:t>
            </a:r>
            <a:r>
              <a:rPr lang="ru-RU" sz="1600" dirty="0"/>
              <a:t>материалы со </a:t>
            </a:r>
            <a:r>
              <a:rPr lang="ru-RU" sz="1600" dirty="0" smtClean="0"/>
              <a:t>«здоровым</a:t>
            </a:r>
            <a:r>
              <a:rPr lang="ru-RU" sz="1600" dirty="0"/>
              <a:t>» меню на </a:t>
            </a:r>
            <a:r>
              <a:rPr lang="ru-RU" sz="1600" dirty="0" smtClean="0"/>
              <a:t>неделю. Также на профессиональный праздник было решено приготовить блюда, соответствующие правильному питанию.</a:t>
            </a:r>
            <a:endParaRPr lang="ru-RU" sz="1600" dirty="0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876"/>
          <a:stretch/>
        </p:blipFill>
        <p:spPr bwMode="auto">
          <a:xfrm>
            <a:off x="3286116" y="4929198"/>
            <a:ext cx="2160744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4" y="1928802"/>
            <a:ext cx="2166951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429000"/>
            <a:ext cx="2166953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home1\Downloads\20241016_11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357430"/>
            <a:ext cx="2714644" cy="3619525"/>
          </a:xfrm>
          <a:prstGeom prst="rect">
            <a:avLst/>
          </a:prstGeom>
          <a:noFill/>
        </p:spPr>
      </p:pic>
      <p:pic>
        <p:nvPicPr>
          <p:cNvPr id="3075" name="Picture 3" descr="C:\Users\home1\Desktop\Новая папка\20241016_091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071679"/>
            <a:ext cx="2857520" cy="2143140"/>
          </a:xfrm>
          <a:prstGeom prst="rect">
            <a:avLst/>
          </a:prstGeom>
          <a:noFill/>
        </p:spPr>
      </p:pic>
      <p:pic>
        <p:nvPicPr>
          <p:cNvPr id="3076" name="Picture 4" descr="C:\Users\home1\Desktop\Новая папка\20241016_0915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286256"/>
            <a:ext cx="2786082" cy="2089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59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390" y="31273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День дошкольного работника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058" name="Picture 10" descr="https://sun9-9.userapi.com/impg/qPjNhpoPw0KkwJTQIxanBv6EP2LEJ8e0871Jng/FV5RSuPraMU.jpg?size=1070x1036&amp;quality=95&amp;sign=04f27d1d825086ba067b74da43e6149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500438"/>
            <a:ext cx="1744774" cy="1689332"/>
          </a:xfrm>
          <a:prstGeom prst="rect">
            <a:avLst/>
          </a:prstGeom>
          <a:noFill/>
          <a:ln w="3810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22.userapi.com/impg/SHR7nzwpLobLDgsPAf2uqQhEJ1y5E4of4cBfkw/qv0oLrzvSC4.jpg?size=1040x780&amp;quality=95&amp;sign=a7ad931f94a1812b84b271657ac16ae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75" r="1"/>
          <a:stretch/>
        </p:blipFill>
        <p:spPr bwMode="auto">
          <a:xfrm>
            <a:off x="7000892" y="3643314"/>
            <a:ext cx="1798795" cy="1428760"/>
          </a:xfrm>
          <a:prstGeom prst="rect">
            <a:avLst/>
          </a:prstGeom>
          <a:noFill/>
          <a:ln w="28575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6.userapi.com/impg/4ABSd-qvxIZ1FAq4CkUbdplUTPxzcY9tRoaAWw/jCOOsAhJBBs.jpg?size=1280x936&amp;quality=95&amp;sign=2d84abc44a62ce579e510862631f36a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928670"/>
            <a:ext cx="2213078" cy="1618314"/>
          </a:xfrm>
          <a:prstGeom prst="rect">
            <a:avLst/>
          </a:prstGeom>
          <a:noFill/>
          <a:ln w="3810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un9-61.userapi.com/impg/QyxD6r-dej2K8J4RMGFQ1yCX6J7o6lpUjw-8Ng/iEcy7YaxKPs.jpg?size=780x1040&amp;quality=95&amp;sign=e79cf022b8ae69808f275d8f410faa4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00439"/>
            <a:ext cx="1285884" cy="1714512"/>
          </a:xfrm>
          <a:prstGeom prst="rect">
            <a:avLst/>
          </a:prstGeom>
          <a:noFill/>
          <a:ln w="28575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un9-7.userapi.com/impg/8yX4fPUoHnnalvQvdL7VhW_vlp--eIM5jG2g0Q/T4uWmRqP82k.jpg?size=1024x768&amp;quality=95&amp;sign=0da389b80445bd7af12830a3097b408b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1" r="5743"/>
          <a:stretch/>
        </p:blipFill>
        <p:spPr bwMode="auto">
          <a:xfrm>
            <a:off x="428596" y="3500438"/>
            <a:ext cx="2000264" cy="1731211"/>
          </a:xfrm>
          <a:prstGeom prst="rect">
            <a:avLst/>
          </a:prstGeom>
          <a:noFill/>
          <a:ln w="28575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sun9-40.userapi.com/impg/vHuaBhimDGSyzuU0QBZUx3Ap0XjV51iWdwzN7A/-eMsOAejMD8.jpg?size=1200x1600&amp;quality=95&amp;sign=74638ebb66b99420e171d536d63c473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500438"/>
            <a:ext cx="1285884" cy="1714512"/>
          </a:xfrm>
          <a:prstGeom prst="rect">
            <a:avLst/>
          </a:prstGeom>
          <a:noFill/>
          <a:ln w="3810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7390" y="2896452"/>
            <a:ext cx="849694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Была проведена акция  </a:t>
            </a:r>
            <a:r>
              <a:rPr lang="ru-RU" sz="1600" dirty="0">
                <a:solidFill>
                  <a:prstClr val="black"/>
                </a:solidFill>
              </a:rPr>
              <a:t>«День здорового питания и отказа от излишеств в еде» (</a:t>
            </a:r>
            <a:r>
              <a:rPr lang="ru-RU" sz="1600" dirty="0" smtClean="0">
                <a:solidFill>
                  <a:prstClr val="black"/>
                </a:solidFill>
              </a:rPr>
              <a:t>27 сентября). Сотрудникам необходимо было приготовить блюда, соответствующие правильному питанию.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AutoShape 30" descr="blob:https://web.whatsapp.com/cf6be4ec-faf2-445c-9d55-21450e4137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2" descr="blob:https://web.whatsapp.com/cf6be4ec-faf2-445c-9d55-21450e4137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4" descr="blob:https://web.whatsapp.com/cf6be4ec-faf2-445c-9d55-21450e4137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6" descr="blob:https://web.whatsapp.com/cf6be4ec-faf2-445c-9d55-21450e4137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1" r="10995"/>
          <a:stretch/>
        </p:blipFill>
        <p:spPr bwMode="auto">
          <a:xfrm>
            <a:off x="5000628" y="928670"/>
            <a:ext cx="1754551" cy="1618314"/>
          </a:xfrm>
          <a:prstGeom prst="rect">
            <a:avLst/>
          </a:prstGeom>
          <a:noFill/>
          <a:ln w="38100">
            <a:solidFill>
              <a:srgbClr val="E6FF9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 descr="https://sun9-20.userapi.com/impg/L0_ronUvur6jMgngAF8jXHPI3ho7uoUoPtT93w/Gpmro7NVTuM.jpg?size=2560x1920&amp;quality=95&amp;sign=85654a46cecb950f7cb31dd43b90c778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2159999" cy="1620000"/>
          </a:xfrm>
          <a:prstGeom prst="rect">
            <a:avLst/>
          </a:prstGeom>
          <a:noFill/>
          <a:ln w="38100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s://sun9-14.userapi.com/impg/iQ_T3HOVr0_6du7wcTEzJKNpuaSJ0OuX_C6-Og/ErbCRKkFS5c.jpg?size=1600x1200&amp;quality=95&amp;sign=6ac3d48e923f527b321e7e09661eb9d6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"/>
          <a:stretch/>
        </p:blipFill>
        <p:spPr bwMode="auto">
          <a:xfrm>
            <a:off x="6786578" y="928670"/>
            <a:ext cx="2000265" cy="1594724"/>
          </a:xfrm>
          <a:prstGeom prst="rect">
            <a:avLst/>
          </a:prstGeom>
          <a:noFill/>
          <a:ln w="28575">
            <a:solidFill>
              <a:srgbClr val="E6FF9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6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993" y="382115"/>
            <a:ext cx="843438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/>
              <a:t>Направление «Повышение </a:t>
            </a:r>
            <a:r>
              <a:rPr lang="ru-RU" b="1" dirty="0"/>
              <a:t>физической </a:t>
            </a:r>
            <a:r>
              <a:rPr lang="ru-RU" b="1" dirty="0" smtClean="0"/>
              <a:t>активности» </a:t>
            </a:r>
          </a:p>
          <a:p>
            <a:pPr algn="ctr">
              <a:lnSpc>
                <a:spcPts val="1400"/>
              </a:lnSpc>
            </a:pPr>
            <a:endParaRPr lang="ru-RU" sz="1400" dirty="0" smtClean="0"/>
          </a:p>
          <a:p>
            <a:pPr algn="ctr">
              <a:lnSpc>
                <a:spcPts val="1400"/>
              </a:lnSpc>
            </a:pPr>
            <a:r>
              <a:rPr lang="ru-RU" sz="1400" dirty="0" smtClean="0"/>
              <a:t>При реализации данного направления была проведена лекция «Значение физической активности для организма», после чего 2 раза в неделю проходили занятия спортом с целью обучения упражнениям для самостоятельных занятий в домашних условиях.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6072206"/>
            <a:ext cx="3342649" cy="24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Проведение утренней гимнастики </a:t>
            </a:r>
            <a:endParaRPr lang="ru-RU" sz="1400" dirty="0"/>
          </a:p>
        </p:txBody>
      </p:sp>
      <p:pic>
        <p:nvPicPr>
          <p:cNvPr id="13" name="Picture 6" descr="C:\Users\home1\Desktop\Новая папка\IMG_20241010_082327_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786082" cy="2089562"/>
          </a:xfrm>
          <a:prstGeom prst="rect">
            <a:avLst/>
          </a:prstGeom>
          <a:noFill/>
        </p:spPr>
      </p:pic>
      <p:pic>
        <p:nvPicPr>
          <p:cNvPr id="4103" name="Picture 7" descr="C:\Users\home1\Desktop\Новая папка\IMG_20241010_082427_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809895" cy="2107421"/>
          </a:xfrm>
          <a:prstGeom prst="rect">
            <a:avLst/>
          </a:prstGeom>
          <a:noFill/>
        </p:spPr>
      </p:pic>
      <p:pic>
        <p:nvPicPr>
          <p:cNvPr id="14" name="Picture 8" descr="C:\Users\home1\Desktop\Новая папка\IMG_20241010_082953_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357298"/>
            <a:ext cx="2786082" cy="2089562"/>
          </a:xfrm>
          <a:prstGeom prst="rect">
            <a:avLst/>
          </a:prstGeom>
          <a:noFill/>
        </p:spPr>
      </p:pic>
      <p:pic>
        <p:nvPicPr>
          <p:cNvPr id="4105" name="Picture 9" descr="C:\Users\home1\Desktop\Новая папка\IMG_20241010_083016_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762270" cy="2071703"/>
          </a:xfrm>
          <a:prstGeom prst="rect">
            <a:avLst/>
          </a:prstGeom>
          <a:noFill/>
        </p:spPr>
      </p:pic>
      <p:pic>
        <p:nvPicPr>
          <p:cNvPr id="15" name="Picture 10" descr="C:\Users\home1\Desktop\Новая папка\IMG_20241010_082838_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786190"/>
            <a:ext cx="2714644" cy="2035983"/>
          </a:xfrm>
          <a:prstGeom prst="rect">
            <a:avLst/>
          </a:prstGeom>
          <a:noFill/>
        </p:spPr>
      </p:pic>
      <p:pic>
        <p:nvPicPr>
          <p:cNvPr id="4107" name="Picture 11" descr="C:\Users\home1\Desktop\Новая папка\IMG_20241010_083321_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786190"/>
            <a:ext cx="2712000" cy="20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97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lob:https://web.whatsapp.com/c9888b56-9daf-4f18-88c1-2fc0f0ed7a46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blob:https://web.whatsapp.com/2f79bcc3-217f-48ba-820b-93da65de024b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blob:https://web.whatsapp.com/dc5787e5-4408-4dee-8f74-98754090719a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blob:https://web.whatsapp.com/92bb589a-d34a-4574-9dc6-7ee0a2145885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blob:https://web.whatsapp.com/8ee9dd8d-c67c-43c4-b7c0-8c53a84516fa"/>
          <p:cNvSpPr>
            <a:spLocks noChangeAspect="1" noChangeArrowheads="1"/>
          </p:cNvSpPr>
          <p:nvPr/>
        </p:nvSpPr>
        <p:spPr bwMode="auto">
          <a:xfrm>
            <a:off x="765175" y="4730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9" descr="blob:https://web.whatsapp.com/543adf52-e2d8-41fd-8ffa-70e69b7e2c70"/>
          <p:cNvSpPr>
            <a:spLocks noChangeAspect="1" noChangeArrowheads="1"/>
          </p:cNvSpPr>
          <p:nvPr/>
        </p:nvSpPr>
        <p:spPr bwMode="auto">
          <a:xfrm>
            <a:off x="1214414" y="642918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6" descr="blob:https://web.whatsapp.com/b8e6fd5a-88a3-42dd-8e62-2b8e8ccb6d19"/>
          <p:cNvSpPr>
            <a:spLocks noChangeAspect="1" noChangeArrowheads="1"/>
          </p:cNvSpPr>
          <p:nvPr/>
        </p:nvSpPr>
        <p:spPr bwMode="auto">
          <a:xfrm>
            <a:off x="1222375" y="930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2408" y="309884"/>
            <a:ext cx="8573161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endParaRPr lang="ru-RU" b="1" dirty="0" smtClean="0"/>
          </a:p>
          <a:p>
            <a:pPr algn="ctr">
              <a:lnSpc>
                <a:spcPts val="1700"/>
              </a:lnSpc>
            </a:pPr>
            <a:r>
              <a:rPr lang="ru-RU" b="1" dirty="0" smtClean="0"/>
              <a:t>Спортивное </a:t>
            </a:r>
            <a:r>
              <a:rPr lang="ru-RU" b="1" dirty="0"/>
              <a:t>мероприятие с конкурсами </a:t>
            </a:r>
            <a:r>
              <a:rPr lang="ru-RU" b="1" dirty="0" smtClean="0"/>
              <a:t>«Здоровым быть модно!»</a:t>
            </a:r>
            <a:endParaRPr lang="ru-RU" b="1" dirty="0"/>
          </a:p>
        </p:txBody>
      </p:sp>
      <p:pic>
        <p:nvPicPr>
          <p:cNvPr id="5122" name="Picture 2" descr="C:\Users\home1\Desktop\Новая папка\20241016_09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524274" cy="2643206"/>
          </a:xfrm>
          <a:prstGeom prst="rect">
            <a:avLst/>
          </a:prstGeom>
          <a:noFill/>
        </p:spPr>
      </p:pic>
      <p:pic>
        <p:nvPicPr>
          <p:cNvPr id="5123" name="Picture 3" descr="C:\Users\home1\Desktop\Новая папка\20241016_09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000108"/>
            <a:ext cx="3524275" cy="2643206"/>
          </a:xfrm>
          <a:prstGeom prst="rect">
            <a:avLst/>
          </a:prstGeom>
          <a:noFill/>
        </p:spPr>
      </p:pic>
      <p:pic>
        <p:nvPicPr>
          <p:cNvPr id="5124" name="Picture 4" descr="C:\Users\home1\Desktop\Новая папка\20241016_091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5" y="3714752"/>
            <a:ext cx="3333773" cy="2500330"/>
          </a:xfrm>
          <a:prstGeom prst="rect">
            <a:avLst/>
          </a:prstGeom>
          <a:noFill/>
        </p:spPr>
      </p:pic>
      <p:pic>
        <p:nvPicPr>
          <p:cNvPr id="5125" name="Picture 5" descr="C:\Users\home1\Desktop\Новая папка\20241016_091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11205"/>
            <a:ext cx="3357586" cy="2518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49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1301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В здоровом теле – здоровый дух!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Когда первая помощь в наших руках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PC-1</dc:creator>
  <cp:lastModifiedBy>User</cp:lastModifiedBy>
  <cp:revision>144</cp:revision>
  <dcterms:created xsi:type="dcterms:W3CDTF">2023-11-14T12:51:42Z</dcterms:created>
  <dcterms:modified xsi:type="dcterms:W3CDTF">2024-10-17T07:41:05Z</dcterms:modified>
</cp:coreProperties>
</file>